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70" r:id="rId7"/>
    <p:sldId id="261" r:id="rId8"/>
    <p:sldId id="267" r:id="rId9"/>
    <p:sldId id="269" r:id="rId10"/>
    <p:sldId id="264" r:id="rId11"/>
    <p:sldId id="265" r:id="rId12"/>
    <p:sldId id="271" r:id="rId13"/>
    <p:sldId id="268" r:id="rId14"/>
    <p:sldId id="263" r:id="rId15"/>
    <p:sldId id="272" r:id="rId16"/>
    <p:sldId id="266" r:id="rId1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B6F6-DEA2-4685-B15F-6F0FDDE6316F}" type="datetimeFigureOut">
              <a:rPr lang="sk-SK" smtClean="0"/>
              <a:pPr/>
              <a:t>29. 9. 2015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C4CE-EAAA-4B23-84F3-BDE9054A3E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B6F6-DEA2-4685-B15F-6F0FDDE6316F}" type="datetimeFigureOut">
              <a:rPr lang="sk-SK" smtClean="0"/>
              <a:pPr/>
              <a:t>29. 9. 2015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C4CE-EAAA-4B23-84F3-BDE9054A3E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B6F6-DEA2-4685-B15F-6F0FDDE6316F}" type="datetimeFigureOut">
              <a:rPr lang="sk-SK" smtClean="0"/>
              <a:pPr/>
              <a:t>29. 9. 2015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C4CE-EAAA-4B23-84F3-BDE9054A3E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B6F6-DEA2-4685-B15F-6F0FDDE6316F}" type="datetimeFigureOut">
              <a:rPr lang="sk-SK" smtClean="0"/>
              <a:pPr/>
              <a:t>29. 9. 2015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C4CE-EAAA-4B23-84F3-BDE9054A3E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B6F6-DEA2-4685-B15F-6F0FDDE6316F}" type="datetimeFigureOut">
              <a:rPr lang="sk-SK" smtClean="0"/>
              <a:pPr/>
              <a:t>29. 9. 2015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C4CE-EAAA-4B23-84F3-BDE9054A3E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B6F6-DEA2-4685-B15F-6F0FDDE6316F}" type="datetimeFigureOut">
              <a:rPr lang="sk-SK" smtClean="0"/>
              <a:pPr/>
              <a:t>29. 9. 2015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C4CE-EAAA-4B23-84F3-BDE9054A3E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B6F6-DEA2-4685-B15F-6F0FDDE6316F}" type="datetimeFigureOut">
              <a:rPr lang="sk-SK" smtClean="0"/>
              <a:pPr/>
              <a:t>29. 9. 2015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C4CE-EAAA-4B23-84F3-BDE9054A3E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B6F6-DEA2-4685-B15F-6F0FDDE6316F}" type="datetimeFigureOut">
              <a:rPr lang="sk-SK" smtClean="0"/>
              <a:pPr/>
              <a:t>29. 9. 2015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C4CE-EAAA-4B23-84F3-BDE9054A3E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B6F6-DEA2-4685-B15F-6F0FDDE6316F}" type="datetimeFigureOut">
              <a:rPr lang="sk-SK" smtClean="0"/>
              <a:pPr/>
              <a:t>29. 9. 2015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C4CE-EAAA-4B23-84F3-BDE9054A3E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B6F6-DEA2-4685-B15F-6F0FDDE6316F}" type="datetimeFigureOut">
              <a:rPr lang="sk-SK" smtClean="0"/>
              <a:pPr/>
              <a:t>29. 9. 2015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C4CE-EAAA-4B23-84F3-BDE9054A3E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B6F6-DEA2-4685-B15F-6F0FDDE6316F}" type="datetimeFigureOut">
              <a:rPr lang="sk-SK" smtClean="0"/>
              <a:pPr/>
              <a:t>29. 9. 2015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C4CE-EAAA-4B23-84F3-BDE9054A3E0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2B6F6-DEA2-4685-B15F-6F0FDDE6316F}" type="datetimeFigureOut">
              <a:rPr lang="sk-SK" smtClean="0"/>
              <a:pPr/>
              <a:t>29. 9. 2015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6C4CE-EAAA-4B23-84F3-BDE9054A3E05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16. </a:t>
            </a:r>
            <a:r>
              <a:rPr lang="sk-SK" dirty="0" err="1" smtClean="0"/>
              <a:t>Frisbee</a:t>
            </a:r>
            <a:r>
              <a:rPr lang="sk-SK" dirty="0" smtClean="0"/>
              <a:t> </a:t>
            </a:r>
            <a:r>
              <a:rPr lang="sk-SK" dirty="0" err="1" smtClean="0"/>
              <a:t>Vortices</a:t>
            </a:r>
            <a:r>
              <a:rPr lang="sk-SK" dirty="0" smtClean="0"/>
              <a:t> - </a:t>
            </a:r>
            <a:r>
              <a:rPr lang="sk-SK" dirty="0" err="1" smtClean="0"/>
              <a:t>Frisbee</a:t>
            </a:r>
            <a:r>
              <a:rPr lang="sk-SK" dirty="0" smtClean="0"/>
              <a:t> víry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sk-SK" sz="1800" dirty="0" smtClean="0"/>
          </a:p>
          <a:p>
            <a:endParaRPr lang="sk-SK" sz="1800" dirty="0"/>
          </a:p>
          <a:p>
            <a:r>
              <a:rPr lang="sk-SK" sz="2000" dirty="0" smtClean="0"/>
              <a:t> Eva </a:t>
            </a:r>
            <a:r>
              <a:rPr lang="sk-SK" sz="2000" dirty="0" err="1" smtClean="0"/>
              <a:t>Paňková</a:t>
            </a:r>
            <a:r>
              <a:rPr lang="sk-SK" sz="2000" dirty="0" smtClean="0"/>
              <a:t>                            </a:t>
            </a:r>
          </a:p>
          <a:p>
            <a:r>
              <a:rPr lang="sk-SK" sz="1800" dirty="0" smtClean="0"/>
              <a:t>Konzultant: Jozef </a:t>
            </a:r>
            <a:r>
              <a:rPr lang="sk-SK" sz="1800" dirty="0" err="1" smtClean="0"/>
              <a:t>Hanč</a:t>
            </a:r>
            <a:r>
              <a:rPr lang="sk-SK" sz="1800" dirty="0" smtClean="0"/>
              <a:t> </a:t>
            </a:r>
            <a:endParaRPr lang="sk-SK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Minkowského</a:t>
            </a:r>
            <a:r>
              <a:rPr lang="sk-SK" dirty="0" smtClean="0"/>
              <a:t> </a:t>
            </a:r>
            <a:r>
              <a:rPr lang="sk-SK" dirty="0" err="1" smtClean="0"/>
              <a:t>Falaco</a:t>
            </a:r>
            <a:r>
              <a:rPr lang="sk-SK" dirty="0" smtClean="0"/>
              <a:t> </a:t>
            </a:r>
            <a:r>
              <a:rPr lang="sk-SK" dirty="0" err="1" smtClean="0"/>
              <a:t>Soliton</a:t>
            </a:r>
            <a:endParaRPr lang="sk-SK" dirty="0"/>
          </a:p>
        </p:txBody>
      </p:sp>
      <p:pic>
        <p:nvPicPr>
          <p:cNvPr id="4" name="Zástupný symbol obsahu 3" descr="FalacoDifferentSignatur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50296" y="2132856"/>
            <a:ext cx="4536504" cy="2785817"/>
          </a:xfrm>
        </p:spPr>
      </p:pic>
      <p:sp>
        <p:nvSpPr>
          <p:cNvPr id="3" name="BlokTextu 2"/>
          <p:cNvSpPr txBox="1"/>
          <p:nvPr/>
        </p:nvSpPr>
        <p:spPr>
          <a:xfrm>
            <a:off x="683568" y="2132856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Exaktné riešenia </a:t>
            </a:r>
            <a:r>
              <a:rPr lang="sk-SK" smtClean="0"/>
              <a:t>Navierovej-Stokesovej</a:t>
            </a:r>
            <a:r>
              <a:rPr lang="sk-SK" dirty="0" smtClean="0"/>
              <a:t> rovnice pre viskóznu kvapalinu v rotujúcej </a:t>
            </a:r>
            <a:r>
              <a:rPr lang="sk-SK" dirty="0" err="1" smtClean="0"/>
              <a:t>neinerciálnej</a:t>
            </a:r>
            <a:r>
              <a:rPr lang="sk-SK" dirty="0" smtClean="0"/>
              <a:t> sústave popisujú: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pri použití 3D Euklidovského priestoru tzv. </a:t>
            </a:r>
            <a:r>
              <a:rPr lang="sk-SK" dirty="0" err="1" smtClean="0"/>
              <a:t>Wheelerovu</a:t>
            </a:r>
            <a:r>
              <a:rPr lang="sk-SK" dirty="0" smtClean="0"/>
              <a:t> </a:t>
            </a:r>
            <a:r>
              <a:rPr lang="sk-SK" dirty="0" err="1" smtClean="0"/>
              <a:t>červiu</a:t>
            </a:r>
            <a:r>
              <a:rPr lang="sk-SK" dirty="0" smtClean="0"/>
              <a:t> dieru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pri použití </a:t>
            </a:r>
            <a:r>
              <a:rPr lang="sk-SK" dirty="0" smtClean="0"/>
              <a:t>4D </a:t>
            </a:r>
            <a:r>
              <a:rPr lang="sk-SK" dirty="0" err="1" smtClean="0"/>
              <a:t>Minkowského</a:t>
            </a:r>
            <a:r>
              <a:rPr lang="sk-SK" dirty="0" smtClean="0"/>
              <a:t> časopriestoru </a:t>
            </a:r>
            <a:r>
              <a:rPr lang="sk-SK" dirty="0" err="1" smtClean="0"/>
              <a:t>Falaco</a:t>
            </a:r>
            <a:r>
              <a:rPr lang="sk-SK" dirty="0" smtClean="0"/>
              <a:t> </a:t>
            </a:r>
            <a:r>
              <a:rPr lang="sk-SK" dirty="0" err="1" smtClean="0"/>
              <a:t>Soliton</a:t>
            </a:r>
            <a:r>
              <a:rPr lang="sk-SK" dirty="0" smtClean="0"/>
              <a:t> 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 smtClean="0"/>
          </a:p>
        </p:txBody>
      </p:sp>
      <p:sp>
        <p:nvSpPr>
          <p:cNvPr id="5" name="BlokTextu 4"/>
          <p:cNvSpPr txBox="1"/>
          <p:nvPr/>
        </p:nvSpPr>
        <p:spPr>
          <a:xfrm>
            <a:off x="611560" y="6093296"/>
            <a:ext cx="8147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Ref</a:t>
            </a:r>
            <a:r>
              <a:rPr lang="sk-SK" sz="1400" dirty="0" smtClean="0"/>
              <a:t>: </a:t>
            </a:r>
            <a:r>
              <a:rPr lang="sk-SK" sz="1400" dirty="0" err="1" smtClean="0"/>
              <a:t>Chen</a:t>
            </a:r>
            <a:r>
              <a:rPr lang="sk-SK" sz="1400" dirty="0" smtClean="0"/>
              <a:t>, L. V. (2006). </a:t>
            </a:r>
            <a:r>
              <a:rPr lang="sk-SK" sz="1400" i="1" dirty="0" smtClean="0"/>
              <a:t>New </a:t>
            </a:r>
            <a:r>
              <a:rPr lang="sk-SK" sz="1400" i="1" dirty="0" err="1" smtClean="0"/>
              <a:t>Developments</a:t>
            </a:r>
            <a:r>
              <a:rPr lang="sk-SK" sz="1400" i="1" dirty="0" smtClean="0"/>
              <a:t> in </a:t>
            </a:r>
            <a:r>
              <a:rPr lang="sk-SK" sz="1400" i="1" dirty="0" err="1" smtClean="0"/>
              <a:t>Soliton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Research</a:t>
            </a:r>
            <a:r>
              <a:rPr lang="sk-SK" sz="1400" dirty="0" smtClean="0"/>
              <a:t>. </a:t>
            </a:r>
            <a:r>
              <a:rPr lang="sk-SK" sz="1400" dirty="0" err="1" smtClean="0"/>
              <a:t>Nova</a:t>
            </a:r>
            <a:r>
              <a:rPr lang="sk-SK" sz="1400" dirty="0" smtClean="0"/>
              <a:t> </a:t>
            </a:r>
            <a:r>
              <a:rPr lang="sk-SK" sz="1400" dirty="0" err="1" smtClean="0"/>
              <a:t>Publishers</a:t>
            </a:r>
            <a:r>
              <a:rPr lang="sk-SK" sz="1400" dirty="0" smtClean="0"/>
              <a:t>.</a:t>
            </a:r>
            <a:endParaRPr lang="sk-SK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3200" dirty="0" err="1" smtClean="0"/>
              <a:t>Soliton</a:t>
            </a:r>
            <a:r>
              <a:rPr lang="sk-SK" sz="3200" dirty="0"/>
              <a:t> </a:t>
            </a:r>
            <a:r>
              <a:rPr lang="sk-SK" sz="3200" dirty="0" smtClean="0"/>
              <a:t>ako riešenie sin – </a:t>
            </a:r>
            <a:r>
              <a:rPr lang="sk-SK" sz="3200" dirty="0" err="1" smtClean="0"/>
              <a:t>Gordonovej</a:t>
            </a:r>
            <a:r>
              <a:rPr lang="sk-SK" sz="3200" dirty="0" smtClean="0"/>
              <a:t> rovnice</a:t>
            </a:r>
            <a:endParaRPr lang="sk-SK" sz="3200" dirty="0"/>
          </a:p>
        </p:txBody>
      </p:sp>
      <p:sp>
        <p:nvSpPr>
          <p:cNvPr id="5" name="BlokTextu 4"/>
          <p:cNvSpPr txBox="1"/>
          <p:nvPr/>
        </p:nvSpPr>
        <p:spPr>
          <a:xfrm>
            <a:off x="611560" y="6011923"/>
            <a:ext cx="74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Ref</a:t>
            </a:r>
            <a:r>
              <a:rPr lang="sk-SK" sz="1400" dirty="0" smtClean="0"/>
              <a:t>.: https</a:t>
            </a:r>
            <a:r>
              <a:rPr lang="sk-SK" sz="1400" dirty="0"/>
              <a:t>://en.wikipedia.org/w/index.php?title=Sine-Gordon_equation&amp;oldid=674907512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615859" y="1470318"/>
            <a:ext cx="75841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 smtClean="0"/>
              <a:t>Soliton</a:t>
            </a:r>
            <a:r>
              <a:rPr lang="sk-SK" dirty="0" smtClean="0"/>
              <a:t> – v zmysle našej práce, sú to priečne vlny charakteristické dlhou dobou života, stratou energie spôsobenú zväčša len viskozitou a ktoré nemenia svoje charakteristiky pri strete s inou solitárnou vlnou  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Sú </a:t>
            </a:r>
            <a:r>
              <a:rPr lang="sk-SK" dirty="0"/>
              <a:t>riešením nelineárnej parciálnej diferenciálnej </a:t>
            </a:r>
            <a:r>
              <a:rPr lang="sk-SK" dirty="0" smtClean="0"/>
              <a:t>rovnice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Rovnica opisuje plochy so záporným </a:t>
            </a:r>
            <a:r>
              <a:rPr lang="sk-SK" dirty="0" err="1" smtClean="0"/>
              <a:t>Gaussovým</a:t>
            </a:r>
            <a:r>
              <a:rPr lang="sk-SK" dirty="0" smtClean="0"/>
              <a:t> zakrivením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Riešením sú solitárne vlny, ktoré pri vzájomnom strete neinterferujú, zachovávajú si svoju rýchlosť, amplitúdu, tvar – </a:t>
            </a:r>
            <a:r>
              <a:rPr lang="sk-SK" dirty="0" err="1" smtClean="0"/>
              <a:t>interagujú</a:t>
            </a:r>
            <a:r>
              <a:rPr lang="sk-SK" dirty="0" smtClean="0"/>
              <a:t> nelineárne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M</a:t>
            </a:r>
            <a:r>
              <a:rPr lang="sk-SK" dirty="0" smtClean="0"/>
              <a:t>enia nanajvýš fázu</a:t>
            </a:r>
            <a:endParaRPr lang="sk-SK" dirty="0">
              <a:solidFill>
                <a:srgbClr val="C00000"/>
              </a:solidFill>
            </a:endParaRP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1649" y="3501008"/>
            <a:ext cx="3120702" cy="2316397"/>
          </a:xfrm>
        </p:spPr>
      </p:pic>
    </p:spTree>
    <p:extLst>
      <p:ext uri="{BB962C8B-B14F-4D97-AF65-F5344CB8AC3E}">
        <p14:creationId xmlns:p14="http://schemas.microsoft.com/office/powerpoint/2010/main" xmlns="" val="20688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4.Soliton IYPT2013</a:t>
            </a:r>
            <a:endParaRPr lang="sk-SK" dirty="0"/>
          </a:p>
        </p:txBody>
      </p:sp>
      <p:pic>
        <p:nvPicPr>
          <p:cNvPr id="6" name="Zástupný symbol obsahu 5" descr="IYPT201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8990" y="1150022"/>
            <a:ext cx="6603410" cy="4976141"/>
          </a:xfrm>
        </p:spPr>
      </p:pic>
      <p:sp>
        <p:nvSpPr>
          <p:cNvPr id="7" name="BlokTextu 6"/>
          <p:cNvSpPr txBox="1"/>
          <p:nvPr/>
        </p:nvSpPr>
        <p:spPr>
          <a:xfrm>
            <a:off x="1547664" y="638132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Ref</a:t>
            </a:r>
            <a:r>
              <a:rPr lang="sk-SK" dirty="0" smtClean="0"/>
              <a:t>. http://archive.iypt.org/solutions/</a:t>
            </a:r>
            <a:endParaRPr lang="sk-SK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Parametre  ovplyvňujúce pohyb a stabilitu vírov.  </a:t>
            </a:r>
            <a:endParaRPr lang="sk-SK" sz="32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1800" dirty="0" smtClean="0"/>
              <a:t>Veľkosť začiatočnej </a:t>
            </a:r>
            <a:r>
              <a:rPr lang="en-GB" sz="1800" dirty="0" smtClean="0"/>
              <a:t>r</a:t>
            </a:r>
            <a:r>
              <a:rPr lang="sk-SK" sz="1800" dirty="0" smtClean="0"/>
              <a:t>ý</a:t>
            </a:r>
            <a:r>
              <a:rPr lang="en-GB" sz="1800" dirty="0" err="1" smtClean="0"/>
              <a:t>chlost</a:t>
            </a:r>
            <a:r>
              <a:rPr lang="sk-SK" sz="1800" dirty="0" smtClean="0"/>
              <a:t>i</a:t>
            </a:r>
          </a:p>
          <a:p>
            <a:r>
              <a:rPr lang="sk-SK" sz="1800" dirty="0" smtClean="0"/>
              <a:t>Charakteristiky taniera, platne (veľkosť ponorenej časti, tvar, povrch)</a:t>
            </a:r>
          </a:p>
          <a:p>
            <a:r>
              <a:rPr lang="sk-SK" sz="1800" dirty="0" smtClean="0"/>
              <a:t>Hustota, teplota vody</a:t>
            </a:r>
          </a:p>
          <a:p>
            <a:r>
              <a:rPr lang="sk-SK" sz="1800" dirty="0" smtClean="0"/>
              <a:t>Pohybový stav vody, stacionárna, tečúca</a:t>
            </a:r>
            <a:endParaRPr lang="sk-SK" sz="1800" dirty="0"/>
          </a:p>
          <a:p>
            <a:r>
              <a:rPr lang="sk-SK" sz="1800" dirty="0" smtClean="0"/>
              <a:t>Viskozita</a:t>
            </a:r>
          </a:p>
          <a:p>
            <a:r>
              <a:rPr lang="sk-SK" sz="1800" dirty="0" smtClean="0"/>
              <a:t>Tvar víru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60128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 smtClean="0"/>
              <a:t>Falaco</a:t>
            </a:r>
            <a:r>
              <a:rPr lang="sk-SK" dirty="0" smtClean="0"/>
              <a:t> </a:t>
            </a:r>
            <a:r>
              <a:rPr lang="sk-SK" dirty="0" err="1" smtClean="0"/>
              <a:t>Solition</a:t>
            </a:r>
            <a:r>
              <a:rPr lang="sk-SK" dirty="0" smtClean="0"/>
              <a:t> v iných častiach fyziky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Mikrosvet: ponúka pohľad na tvorbu spinových párov</a:t>
            </a:r>
          </a:p>
          <a:p>
            <a:r>
              <a:rPr lang="sk-SK" sz="2400" dirty="0" err="1" smtClean="0"/>
              <a:t>Submikrosvet</a:t>
            </a:r>
            <a:r>
              <a:rPr lang="sk-SK" sz="2400" dirty="0" smtClean="0"/>
              <a:t>: podoba so správaním kvarku na strune</a:t>
            </a:r>
          </a:p>
          <a:p>
            <a:r>
              <a:rPr lang="sk-SK" sz="2400" dirty="0" smtClean="0"/>
              <a:t>Kozmológia: ponúka vysvetlenie vzniku ramena rotujúcich galaxií</a:t>
            </a:r>
          </a:p>
          <a:p>
            <a:r>
              <a:rPr lang="sk-SK" sz="2400" dirty="0" smtClean="0"/>
              <a:t>Makrosvet: štúdiom tohto javu je možné získať nový pohľad na tvorbu a vlastnosti rotačnej masy vzduchu známej ako hurikány</a:t>
            </a:r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Ďakujem za pozornosť!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Eva </a:t>
            </a:r>
            <a:r>
              <a:rPr lang="sk-SK" sz="2000" dirty="0" err="1" smtClean="0"/>
              <a:t>Paňková</a:t>
            </a:r>
            <a:endParaRPr lang="sk-SK" sz="2000" dirty="0" smtClean="0"/>
          </a:p>
          <a:p>
            <a:r>
              <a:rPr lang="sk-SK" sz="2000" dirty="0" smtClean="0"/>
              <a:t>ODF ÚFV UPJŠ v Košiciach</a:t>
            </a:r>
          </a:p>
          <a:p>
            <a:r>
              <a:rPr lang="sk-SK" sz="2000" dirty="0" smtClean="0"/>
              <a:t>pankovaeva8@gmail.com</a:t>
            </a:r>
            <a:endParaRPr lang="sk-SK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Skupina 30"/>
          <p:cNvGrpSpPr/>
          <p:nvPr/>
        </p:nvGrpSpPr>
        <p:grpSpPr>
          <a:xfrm>
            <a:off x="2051720" y="3501008"/>
            <a:ext cx="4179107" cy="1584176"/>
            <a:chOff x="2051720" y="3501008"/>
            <a:chExt cx="4179107" cy="1584176"/>
          </a:xfrm>
        </p:grpSpPr>
        <p:cxnSp>
          <p:nvCxnSpPr>
            <p:cNvPr id="21" name="Rovná spojovacia šípka 20"/>
            <p:cNvCxnSpPr/>
            <p:nvPr/>
          </p:nvCxnSpPr>
          <p:spPr>
            <a:xfrm>
              <a:off x="4211960" y="3861048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/>
            <p:cNvGrpSpPr/>
            <p:nvPr/>
          </p:nvGrpSpPr>
          <p:grpSpPr>
            <a:xfrm>
              <a:off x="2051720" y="3501008"/>
              <a:ext cx="4179107" cy="1584176"/>
              <a:chOff x="2267744" y="1484784"/>
              <a:chExt cx="4179107" cy="1584176"/>
            </a:xfrm>
          </p:grpSpPr>
          <p:grpSp>
            <p:nvGrpSpPr>
              <p:cNvPr id="9" name="Skupina 8"/>
              <p:cNvGrpSpPr/>
              <p:nvPr/>
            </p:nvGrpSpPr>
            <p:grpSpPr>
              <a:xfrm>
                <a:off x="3782139" y="1812545"/>
                <a:ext cx="1365925" cy="1256415"/>
                <a:chOff x="4067944" y="1916832"/>
                <a:chExt cx="1656184" cy="1656184"/>
              </a:xfrm>
              <a:scene3d>
                <a:camera prst="isometricOffAxis1Top"/>
                <a:lightRig rig="threePt" dir="t"/>
              </a:scene3d>
            </p:grpSpPr>
            <p:sp>
              <p:nvSpPr>
                <p:cNvPr id="4" name="Ovál 3"/>
                <p:cNvSpPr/>
                <p:nvPr/>
              </p:nvSpPr>
              <p:spPr>
                <a:xfrm>
                  <a:off x="4067944" y="1916832"/>
                  <a:ext cx="1656184" cy="165618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5" name="Ovál 4"/>
                <p:cNvSpPr/>
                <p:nvPr/>
              </p:nvSpPr>
              <p:spPr>
                <a:xfrm>
                  <a:off x="4440585" y="2330878"/>
                  <a:ext cx="910901" cy="828092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cxnSp>
            <p:nvCxnSpPr>
              <p:cNvPr id="15" name="Rovná spojovacia šípka 14"/>
              <p:cNvCxnSpPr/>
              <p:nvPr/>
            </p:nvCxnSpPr>
            <p:spPr>
              <a:xfrm>
                <a:off x="5004048" y="1484784"/>
                <a:ext cx="0" cy="983282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ovná spojovacia šípka 15"/>
              <p:cNvCxnSpPr/>
              <p:nvPr/>
            </p:nvCxnSpPr>
            <p:spPr>
              <a:xfrm>
                <a:off x="3871221" y="1484784"/>
                <a:ext cx="0" cy="983282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ovná spojovacia šípka 16"/>
              <p:cNvCxnSpPr/>
              <p:nvPr/>
            </p:nvCxnSpPr>
            <p:spPr>
              <a:xfrm>
                <a:off x="4283968" y="1484784"/>
                <a:ext cx="0" cy="983282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BlokTextu 17"/>
              <p:cNvSpPr txBox="1"/>
              <p:nvPr/>
            </p:nvSpPr>
            <p:spPr>
              <a:xfrm>
                <a:off x="2267744" y="1757918"/>
                <a:ext cx="1068985" cy="280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/>
                  <a:t>v</a:t>
                </a:r>
                <a:r>
                  <a:rPr lang="sk-SK" dirty="0" smtClean="0"/>
                  <a:t>=0</a:t>
                </a:r>
                <a:endParaRPr lang="sk-SK" dirty="0"/>
              </a:p>
            </p:txBody>
          </p:sp>
          <p:sp>
            <p:nvSpPr>
              <p:cNvPr id="19" name="BlokTextu 18"/>
              <p:cNvSpPr txBox="1"/>
              <p:nvPr/>
            </p:nvSpPr>
            <p:spPr>
              <a:xfrm>
                <a:off x="4405713" y="1812545"/>
                <a:ext cx="475104" cy="280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 smtClean="0"/>
                  <a:t>v</a:t>
                </a:r>
                <a:endParaRPr lang="sk-SK" dirty="0"/>
              </a:p>
            </p:txBody>
          </p:sp>
          <p:grpSp>
            <p:nvGrpSpPr>
              <p:cNvPr id="30" name="Skupina 29"/>
              <p:cNvGrpSpPr/>
              <p:nvPr/>
            </p:nvGrpSpPr>
            <p:grpSpPr>
              <a:xfrm>
                <a:off x="2671292" y="1539411"/>
                <a:ext cx="1098679" cy="928655"/>
                <a:chOff x="2267744" y="3933056"/>
                <a:chExt cx="1332148" cy="1224136"/>
              </a:xfrm>
            </p:grpSpPr>
            <p:sp>
              <p:nvSpPr>
                <p:cNvPr id="27" name="Oblúk 26"/>
                <p:cNvSpPr/>
                <p:nvPr/>
              </p:nvSpPr>
              <p:spPr>
                <a:xfrm>
                  <a:off x="2519770" y="4221088"/>
                  <a:ext cx="873847" cy="792089"/>
                </a:xfrm>
                <a:prstGeom prst="arc">
                  <a:avLst>
                    <a:gd name="adj1" fmla="val 16200000"/>
                    <a:gd name="adj2" fmla="val 5922428"/>
                  </a:avLst>
                </a:prstGeom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grpSp>
              <p:nvGrpSpPr>
                <p:cNvPr id="29" name="Skupina 28"/>
                <p:cNvGrpSpPr/>
                <p:nvPr/>
              </p:nvGrpSpPr>
              <p:grpSpPr>
                <a:xfrm>
                  <a:off x="2267744" y="3933056"/>
                  <a:ext cx="1332148" cy="1224136"/>
                  <a:chOff x="2267744" y="3933056"/>
                  <a:chExt cx="1332148" cy="1224136"/>
                </a:xfrm>
              </p:grpSpPr>
              <p:sp>
                <p:nvSpPr>
                  <p:cNvPr id="25" name="Oblúk 24"/>
                  <p:cNvSpPr/>
                  <p:nvPr/>
                </p:nvSpPr>
                <p:spPr>
                  <a:xfrm>
                    <a:off x="2267744" y="3933056"/>
                    <a:ext cx="1332148" cy="1224136"/>
                  </a:xfrm>
                  <a:prstGeom prst="arc">
                    <a:avLst>
                      <a:gd name="adj1" fmla="val 16246241"/>
                      <a:gd name="adj2" fmla="val 5586317"/>
                    </a:avLst>
                  </a:prstGeom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26" name="Oblúk 25"/>
                  <p:cNvSpPr/>
                  <p:nvPr/>
                </p:nvSpPr>
                <p:spPr>
                  <a:xfrm rot="10800000">
                    <a:off x="2438014" y="4221088"/>
                    <a:ext cx="955603" cy="936104"/>
                  </a:xfrm>
                  <a:prstGeom prst="arc">
                    <a:avLst>
                      <a:gd name="adj1" fmla="val 16200000"/>
                      <a:gd name="adj2" fmla="val 5753119"/>
                    </a:avLst>
                  </a:prstGeom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28" name="Oblúk 27"/>
                  <p:cNvSpPr/>
                  <p:nvPr/>
                </p:nvSpPr>
                <p:spPr>
                  <a:xfrm rot="10800000">
                    <a:off x="2616083" y="4377707"/>
                    <a:ext cx="635470" cy="635470"/>
                  </a:xfrm>
                  <a:prstGeom prst="arc">
                    <a:avLst>
                      <a:gd name="adj1" fmla="val 16200000"/>
                      <a:gd name="adj2" fmla="val 5754115"/>
                    </a:avLst>
                  </a:prstGeom>
                  <a:ln>
                    <a:solidFill>
                      <a:schemeClr val="tx2">
                        <a:lumMod val="50000"/>
                      </a:schemeClr>
                    </a:solidFill>
                    <a:headEnd type="non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</p:grpSp>
          <p:grpSp>
            <p:nvGrpSpPr>
              <p:cNvPr id="33" name="Skupina 32"/>
              <p:cNvGrpSpPr/>
              <p:nvPr/>
            </p:nvGrpSpPr>
            <p:grpSpPr>
              <a:xfrm flipH="1">
                <a:off x="5330356" y="1543995"/>
                <a:ext cx="1116495" cy="928655"/>
                <a:chOff x="2267744" y="3933056"/>
                <a:chExt cx="1332148" cy="1224136"/>
              </a:xfrm>
            </p:grpSpPr>
            <p:sp>
              <p:nvSpPr>
                <p:cNvPr id="34" name="Oblúk 33"/>
                <p:cNvSpPr/>
                <p:nvPr/>
              </p:nvSpPr>
              <p:spPr>
                <a:xfrm>
                  <a:off x="2519770" y="4221088"/>
                  <a:ext cx="873847" cy="792089"/>
                </a:xfrm>
                <a:prstGeom prst="arc">
                  <a:avLst>
                    <a:gd name="adj1" fmla="val 16200000"/>
                    <a:gd name="adj2" fmla="val 5922428"/>
                  </a:avLst>
                </a:prstGeom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grpSp>
              <p:nvGrpSpPr>
                <p:cNvPr id="35" name="Skupina 34"/>
                <p:cNvGrpSpPr/>
                <p:nvPr/>
              </p:nvGrpSpPr>
              <p:grpSpPr>
                <a:xfrm>
                  <a:off x="2267744" y="3933056"/>
                  <a:ext cx="1332148" cy="1224136"/>
                  <a:chOff x="2267744" y="3933056"/>
                  <a:chExt cx="1332148" cy="1224136"/>
                </a:xfrm>
              </p:grpSpPr>
              <p:sp>
                <p:nvSpPr>
                  <p:cNvPr id="36" name="Oblúk 35"/>
                  <p:cNvSpPr/>
                  <p:nvPr/>
                </p:nvSpPr>
                <p:spPr>
                  <a:xfrm>
                    <a:off x="2267744" y="3933056"/>
                    <a:ext cx="1332148" cy="1224136"/>
                  </a:xfrm>
                  <a:prstGeom prst="arc">
                    <a:avLst>
                      <a:gd name="adj1" fmla="val 16246241"/>
                      <a:gd name="adj2" fmla="val 5586317"/>
                    </a:avLst>
                  </a:prstGeom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37" name="Oblúk 36"/>
                  <p:cNvSpPr/>
                  <p:nvPr/>
                </p:nvSpPr>
                <p:spPr>
                  <a:xfrm rot="10800000">
                    <a:off x="2438014" y="4221088"/>
                    <a:ext cx="955603" cy="936104"/>
                  </a:xfrm>
                  <a:prstGeom prst="arc">
                    <a:avLst>
                      <a:gd name="adj1" fmla="val 16200000"/>
                      <a:gd name="adj2" fmla="val 5753119"/>
                    </a:avLst>
                  </a:prstGeom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38" name="Oblúk 37"/>
                  <p:cNvSpPr/>
                  <p:nvPr/>
                </p:nvSpPr>
                <p:spPr>
                  <a:xfrm rot="10800000">
                    <a:off x="2616083" y="4377707"/>
                    <a:ext cx="635470" cy="635470"/>
                  </a:xfrm>
                  <a:prstGeom prst="arc">
                    <a:avLst>
                      <a:gd name="adj1" fmla="val 16200000"/>
                      <a:gd name="adj2" fmla="val 5754115"/>
                    </a:avLst>
                  </a:prstGeom>
                  <a:ln>
                    <a:solidFill>
                      <a:schemeClr val="tx2">
                        <a:lumMod val="50000"/>
                      </a:schemeClr>
                    </a:solidFill>
                    <a:headEnd type="non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xmlns="" val="17763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Zadanie úlohy:</a:t>
            </a:r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/>
              <a:t>Sčasti ponorte </a:t>
            </a:r>
            <a:r>
              <a:rPr lang="sk-SK" sz="1800" dirty="0" smtClean="0"/>
              <a:t>platňu(</a:t>
            </a:r>
            <a:r>
              <a:rPr lang="sk-SK" sz="1800" dirty="0" smtClean="0">
                <a:solidFill>
                  <a:srgbClr val="FF0000"/>
                </a:solidFill>
              </a:rPr>
              <a:t>tanier</a:t>
            </a:r>
            <a:r>
              <a:rPr lang="sk-SK" sz="1800" dirty="0" smtClean="0"/>
              <a:t>) kolmú(</a:t>
            </a:r>
            <a:r>
              <a:rPr lang="sk-SK" sz="1800" dirty="0" smtClean="0">
                <a:solidFill>
                  <a:srgbClr val="C00000"/>
                </a:solidFill>
              </a:rPr>
              <a:t>o</a:t>
            </a:r>
            <a:r>
              <a:rPr lang="sk-SK" sz="1800" dirty="0" smtClean="0"/>
              <a:t>) </a:t>
            </a:r>
            <a:r>
              <a:rPr lang="sk-SK" sz="1800" dirty="0"/>
              <a:t>na povrch vody a vodorovne </a:t>
            </a:r>
            <a:r>
              <a:rPr lang="sk-SK" sz="1800" dirty="0" smtClean="0"/>
              <a:t>ju(</a:t>
            </a:r>
            <a:r>
              <a:rPr lang="sk-SK" sz="1800" dirty="0" smtClean="0">
                <a:solidFill>
                  <a:srgbClr val="C00000"/>
                </a:solidFill>
              </a:rPr>
              <a:t>ním</a:t>
            </a:r>
            <a:r>
              <a:rPr lang="sk-SK" sz="1800" dirty="0" smtClean="0"/>
              <a:t>) </a:t>
            </a:r>
            <a:r>
              <a:rPr lang="sk-SK" sz="1800" dirty="0"/>
              <a:t>potiahnite. Na povrchu vody vznikne pár vírov, </a:t>
            </a:r>
            <a:r>
              <a:rPr lang="sk-SK" sz="1800" dirty="0" smtClean="0"/>
              <a:t>ktoré(</a:t>
            </a:r>
            <a:r>
              <a:rPr lang="sk-SK" sz="1800" dirty="0" smtClean="0">
                <a:solidFill>
                  <a:srgbClr val="C00000"/>
                </a:solidFill>
              </a:rPr>
              <a:t>ý</a:t>
            </a:r>
            <a:r>
              <a:rPr lang="sk-SK" sz="1800" dirty="0" smtClean="0"/>
              <a:t>) </a:t>
            </a:r>
            <a:r>
              <a:rPr lang="sk-SK" sz="1800" dirty="0"/>
              <a:t>za istých okolností </a:t>
            </a:r>
            <a:r>
              <a:rPr lang="sk-SK" sz="1800" dirty="0" smtClean="0"/>
              <a:t>môžu(</a:t>
            </a:r>
            <a:r>
              <a:rPr lang="sk-SK" sz="1800" dirty="0" smtClean="0">
                <a:solidFill>
                  <a:srgbClr val="C00000"/>
                </a:solidFill>
              </a:rPr>
              <a:t>e</a:t>
            </a:r>
            <a:r>
              <a:rPr lang="sk-SK" sz="1800" dirty="0" smtClean="0"/>
              <a:t>) </a:t>
            </a:r>
            <a:r>
              <a:rPr lang="sk-SK" sz="1800" dirty="0"/>
              <a:t>putovať po povrchu na dlhé vzdialenosti. Preskúmajte parametre ovplyvňujúce pohyb a stabilitu vírov</a:t>
            </a:r>
            <a:r>
              <a:rPr lang="sk-SK" sz="1800" dirty="0" smtClean="0"/>
              <a:t>.</a:t>
            </a:r>
          </a:p>
          <a:p>
            <a:pPr>
              <a:buNone/>
            </a:pPr>
            <a:endParaRPr lang="sk-SK" sz="1800" dirty="0" smtClean="0"/>
          </a:p>
          <a:p>
            <a:r>
              <a:rPr lang="en-US" sz="1800" dirty="0" smtClean="0"/>
              <a:t>When a vertical plate is partially submerged in water and pulled in a direction normal to the plate, a pair of vortices is created in the surface of the water. Under certain conditions, these vortices travel along the surface for a long distance. Investigate the parameters influencing the motion and stability of these vortices.</a:t>
            </a:r>
            <a:endParaRPr lang="sk-SK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Pozorovanie javu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1987, Rio de Janeiro, Brazília, dom </a:t>
            </a:r>
            <a:r>
              <a:rPr lang="sk-SK" sz="1800" dirty="0" err="1" smtClean="0"/>
              <a:t>Joseho</a:t>
            </a:r>
            <a:r>
              <a:rPr lang="sk-SK" sz="1800" dirty="0" smtClean="0"/>
              <a:t> </a:t>
            </a:r>
            <a:r>
              <a:rPr lang="sk-SK" sz="1800" dirty="0" err="1" smtClean="0"/>
              <a:t>Haralda</a:t>
            </a:r>
            <a:r>
              <a:rPr lang="sk-SK" sz="1800" dirty="0" smtClean="0"/>
              <a:t> </a:t>
            </a:r>
            <a:r>
              <a:rPr lang="sk-SK" sz="1800" dirty="0" err="1" smtClean="0"/>
              <a:t>Falcao-a</a:t>
            </a:r>
            <a:endParaRPr lang="sk-SK" sz="1800" dirty="0" smtClean="0"/>
          </a:p>
          <a:p>
            <a:r>
              <a:rPr lang="sk-SK" sz="1800" dirty="0" smtClean="0"/>
              <a:t>Prof. </a:t>
            </a:r>
            <a:r>
              <a:rPr lang="sk-SK" sz="1800" dirty="0" err="1" smtClean="0"/>
              <a:t>Kiehn</a:t>
            </a:r>
            <a:r>
              <a:rPr lang="sk-SK" sz="1800" dirty="0" smtClean="0"/>
              <a:t> na návšteve u </a:t>
            </a:r>
            <a:r>
              <a:rPr lang="sk-SK" sz="1800" dirty="0" err="1" smtClean="0"/>
              <a:t>Haralda</a:t>
            </a:r>
            <a:r>
              <a:rPr lang="sk-SK" sz="1800" dirty="0" smtClean="0"/>
              <a:t> pozoroval pohybujúci sa pár čiernych kruhov na dne bazéna za slnečného dňa a bezvetria</a:t>
            </a:r>
          </a:p>
          <a:p>
            <a:r>
              <a:rPr lang="sk-SK" sz="1800" dirty="0" smtClean="0"/>
              <a:t>Čierne disky si zachovávali kruhový tvar nezávisle od polohy Slnka na oblohe</a:t>
            </a:r>
          </a:p>
          <a:p>
            <a:r>
              <a:rPr lang="sk-SK" sz="1800" dirty="0" smtClean="0"/>
              <a:t>Na hladine bol pozorovaný pár vodných vírov  </a:t>
            </a:r>
          </a:p>
          <a:p>
            <a:r>
              <a:rPr lang="sk-SK" sz="1800" dirty="0" smtClean="0"/>
              <a:t>Jav dostal </a:t>
            </a:r>
            <a:r>
              <a:rPr lang="sk-SK" sz="1800" dirty="0"/>
              <a:t>pomenovanie </a:t>
            </a:r>
            <a:r>
              <a:rPr lang="sk-SK" sz="1800" dirty="0" err="1"/>
              <a:t>Falaco</a:t>
            </a:r>
            <a:r>
              <a:rPr lang="sk-SK" sz="1800" dirty="0"/>
              <a:t> </a:t>
            </a:r>
            <a:r>
              <a:rPr lang="sk-SK" sz="1800" dirty="0" err="1"/>
              <a:t>Soliton</a:t>
            </a:r>
            <a:r>
              <a:rPr lang="sk-SK" sz="1800" dirty="0"/>
              <a:t>, </a:t>
            </a:r>
            <a:r>
              <a:rPr lang="sk-SK" sz="1800" dirty="0" smtClean="0"/>
              <a:t>podľa prezývky majiteľa bazénu, v ktorom bol jav pozorovaný</a:t>
            </a:r>
          </a:p>
          <a:p>
            <a:pPr marL="0" indent="0">
              <a:buNone/>
            </a:pPr>
            <a:endParaRPr lang="sk-SK" sz="2400" dirty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Frisbee</a:t>
            </a:r>
            <a:r>
              <a:rPr lang="sk-SK" dirty="0" smtClean="0"/>
              <a:t> víry</a:t>
            </a:r>
            <a:endParaRPr lang="sk-SK" dirty="0"/>
          </a:p>
        </p:txBody>
      </p:sp>
      <p:pic>
        <p:nvPicPr>
          <p:cNvPr id="5" name="TMF2015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7131" y="1340768"/>
            <a:ext cx="6789737" cy="4525963"/>
          </a:xfrm>
        </p:spPr>
      </p:pic>
      <p:sp>
        <p:nvSpPr>
          <p:cNvPr id="3" name="BlokTextu 2"/>
          <p:cNvSpPr txBox="1"/>
          <p:nvPr/>
        </p:nvSpPr>
        <p:spPr>
          <a:xfrm>
            <a:off x="971600" y="623731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Ref</a:t>
            </a:r>
            <a:r>
              <a:rPr lang="sk-SK" dirty="0"/>
              <a:t>. https://www.youtube.com/user/physicswoman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Čierne kruhy na dne bazéna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827584" y="5877272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Ref</a:t>
            </a:r>
            <a:r>
              <a:rPr lang="sk-SK" sz="1400" dirty="0" smtClean="0"/>
              <a:t>. </a:t>
            </a:r>
            <a:r>
              <a:rPr lang="sk-SK" sz="1400" dirty="0" err="1" smtClean="0"/>
              <a:t>Chen</a:t>
            </a:r>
            <a:r>
              <a:rPr lang="sk-SK" sz="1400" dirty="0" smtClean="0"/>
              <a:t>, L. V. (2006). </a:t>
            </a:r>
            <a:r>
              <a:rPr lang="sk-SK" sz="1400" i="1" dirty="0" smtClean="0"/>
              <a:t>New </a:t>
            </a:r>
            <a:r>
              <a:rPr lang="sk-SK" sz="1400" i="1" dirty="0" err="1" smtClean="0"/>
              <a:t>Developments</a:t>
            </a:r>
            <a:r>
              <a:rPr lang="sk-SK" sz="1400" i="1" dirty="0" smtClean="0"/>
              <a:t> in </a:t>
            </a:r>
            <a:r>
              <a:rPr lang="sk-SK" sz="1400" i="1" dirty="0" err="1" smtClean="0"/>
              <a:t>Soliton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Research</a:t>
            </a:r>
            <a:r>
              <a:rPr lang="sk-SK" sz="1400" dirty="0" smtClean="0"/>
              <a:t>. </a:t>
            </a:r>
            <a:r>
              <a:rPr lang="sk-SK" sz="1400" dirty="0" err="1" smtClean="0"/>
              <a:t>Nova</a:t>
            </a:r>
            <a:r>
              <a:rPr lang="sk-SK" sz="1400" dirty="0" smtClean="0"/>
              <a:t> </a:t>
            </a:r>
            <a:r>
              <a:rPr lang="sk-SK" sz="1400" dirty="0" err="1" smtClean="0"/>
              <a:t>Publishers</a:t>
            </a:r>
            <a:r>
              <a:rPr lang="sk-SK" sz="1400" dirty="0" smtClean="0"/>
              <a:t>.</a:t>
            </a:r>
            <a:endParaRPr lang="sk-SK" sz="1400" dirty="0" smtClean="0"/>
          </a:p>
          <a:p>
            <a:r>
              <a:rPr lang="sk-SK" sz="1400" dirty="0" err="1" smtClean="0"/>
              <a:t>Foto</a:t>
            </a:r>
            <a:r>
              <a:rPr lang="sk-SK" sz="1400" dirty="0" smtClean="0"/>
              <a:t>: D. </a:t>
            </a:r>
            <a:r>
              <a:rPr lang="sk-SK" sz="1400" dirty="0" err="1" smtClean="0"/>
              <a:t>Radabaught</a:t>
            </a:r>
            <a:r>
              <a:rPr lang="sk-SK" sz="1400" dirty="0" smtClean="0"/>
              <a:t>, 2004, </a:t>
            </a:r>
            <a:r>
              <a:rPr lang="sk-SK" sz="1400" dirty="0" err="1" smtClean="0"/>
              <a:t>Mazen</a:t>
            </a:r>
            <a:r>
              <a:rPr lang="sk-SK" sz="1400" dirty="0" smtClean="0"/>
              <a:t>, </a:t>
            </a:r>
            <a:r>
              <a:rPr lang="sk-SK" sz="1400" dirty="0" err="1" smtClean="0"/>
              <a:t>France</a:t>
            </a:r>
            <a:endParaRPr lang="sk-SK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3792852" cy="220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683568" y="436510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Difrakcia svetelných lúčov na povrchu vodného víru kužeľovitého tvaru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Podľa </a:t>
            </a:r>
            <a:r>
              <a:rPr lang="sk-SK" dirty="0" err="1"/>
              <a:t>Struik</a:t>
            </a:r>
            <a:r>
              <a:rPr lang="sk-SK" dirty="0"/>
              <a:t>-a (1961) kruhové obrazce </a:t>
            </a:r>
            <a:r>
              <a:rPr lang="sk-SK" dirty="0" smtClean="0"/>
              <a:t>znamenajú, </a:t>
            </a:r>
            <a:r>
              <a:rPr lang="sk-SK" dirty="0"/>
              <a:t>že na povrchu hladiny musí byť tzv. minimálny povrch so zápornou </a:t>
            </a:r>
            <a:r>
              <a:rPr lang="sk-SK" dirty="0" err="1"/>
              <a:t>Gaussovou</a:t>
            </a:r>
            <a:r>
              <a:rPr lang="sk-SK" dirty="0"/>
              <a:t> </a:t>
            </a:r>
            <a:r>
              <a:rPr lang="sk-SK" dirty="0" smtClean="0"/>
              <a:t>krivosťou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Kruhový tvar čiernych obrazcov sa nemení v závislosti polohy Slnka na oblohe 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599547"/>
            <a:ext cx="2736304" cy="26999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Snellov</a:t>
            </a:r>
            <a:r>
              <a:rPr lang="sk-SK" dirty="0" smtClean="0"/>
              <a:t> zákon pre </a:t>
            </a:r>
            <a:r>
              <a:rPr lang="sk-SK" dirty="0" err="1" smtClean="0"/>
              <a:t>Rankinov</a:t>
            </a:r>
            <a:r>
              <a:rPr lang="sk-SK" dirty="0" smtClean="0"/>
              <a:t> vír</a:t>
            </a:r>
            <a:endParaRPr lang="sk-SK" dirty="0"/>
          </a:p>
        </p:txBody>
      </p:sp>
      <p:sp>
        <p:nvSpPr>
          <p:cNvPr id="27" name="BlokTextu 26"/>
          <p:cNvSpPr txBox="1"/>
          <p:nvPr/>
        </p:nvSpPr>
        <p:spPr>
          <a:xfrm>
            <a:off x="1043608" y="5805264"/>
            <a:ext cx="6984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err="1" smtClean="0"/>
              <a:t>Ref</a:t>
            </a:r>
            <a:r>
              <a:rPr lang="sk-SK" sz="1400" b="1" dirty="0" smtClean="0"/>
              <a:t>.</a:t>
            </a:r>
            <a:r>
              <a:rPr lang="sk-SK" dirty="0" smtClean="0"/>
              <a:t>  </a:t>
            </a:r>
            <a:r>
              <a:rPr lang="sk-SK" sz="1400" dirty="0" err="1" smtClean="0"/>
              <a:t>Aboelkassem</a:t>
            </a:r>
            <a:r>
              <a:rPr lang="sk-SK" sz="1400" dirty="0" smtClean="0"/>
              <a:t>, Y., &amp; </a:t>
            </a:r>
            <a:r>
              <a:rPr lang="sk-SK" sz="1400" dirty="0" err="1" smtClean="0"/>
              <a:t>Vatistas</a:t>
            </a:r>
            <a:r>
              <a:rPr lang="sk-SK" sz="1400" dirty="0" smtClean="0"/>
              <a:t>, G. H. (2007). On </a:t>
            </a:r>
            <a:r>
              <a:rPr lang="sk-SK" sz="1400" dirty="0" err="1" smtClean="0"/>
              <a:t>the</a:t>
            </a:r>
            <a:r>
              <a:rPr lang="sk-SK" sz="1400" dirty="0" smtClean="0"/>
              <a:t> </a:t>
            </a:r>
            <a:r>
              <a:rPr lang="sk-SK" sz="1400" dirty="0" err="1" smtClean="0"/>
              <a:t>refracted</a:t>
            </a:r>
            <a:r>
              <a:rPr lang="sk-SK" sz="1400" dirty="0" smtClean="0"/>
              <a:t> </a:t>
            </a:r>
            <a:r>
              <a:rPr lang="sk-SK" sz="1400" dirty="0" err="1" smtClean="0"/>
              <a:t>patterns</a:t>
            </a:r>
            <a:r>
              <a:rPr lang="sk-SK" sz="1400" dirty="0" smtClean="0"/>
              <a:t> </a:t>
            </a:r>
            <a:r>
              <a:rPr lang="sk-SK" sz="1400" dirty="0" err="1" smtClean="0"/>
              <a:t>produced</a:t>
            </a:r>
            <a:r>
              <a:rPr lang="sk-SK" sz="1400" dirty="0" smtClean="0"/>
              <a:t> by </a:t>
            </a:r>
            <a:r>
              <a:rPr lang="sk-SK" sz="1400" dirty="0" err="1" smtClean="0"/>
              <a:t>liquid</a:t>
            </a:r>
            <a:r>
              <a:rPr lang="sk-SK" sz="1400" dirty="0" smtClean="0"/>
              <a:t> </a:t>
            </a:r>
            <a:r>
              <a:rPr lang="sk-SK" sz="1400" dirty="0" err="1" smtClean="0"/>
              <a:t>vortices</a:t>
            </a:r>
            <a:r>
              <a:rPr lang="sk-SK" sz="1400" dirty="0" smtClean="0"/>
              <a:t>. </a:t>
            </a:r>
            <a:r>
              <a:rPr lang="sk-SK" sz="1400" i="1" dirty="0" smtClean="0"/>
              <a:t>Acta </a:t>
            </a:r>
            <a:r>
              <a:rPr lang="sk-SK" sz="1400" i="1" dirty="0" err="1" smtClean="0"/>
              <a:t>Mechanica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Sinica</a:t>
            </a:r>
            <a:r>
              <a:rPr lang="sk-SK" sz="1400" dirty="0" smtClean="0"/>
              <a:t>, </a:t>
            </a:r>
            <a:r>
              <a:rPr lang="sk-SK" sz="1400" i="1" dirty="0" smtClean="0"/>
              <a:t>23</a:t>
            </a:r>
            <a:r>
              <a:rPr lang="sk-SK" sz="1400" dirty="0" smtClean="0"/>
              <a:t>(1), 11–15. </a:t>
            </a:r>
          </a:p>
          <a:p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20" name="Zástupný symbol obsahu 19" descr="2007vatistasAboelkassenRefractedPatternVortex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844824"/>
            <a:ext cx="2952328" cy="423746"/>
          </a:xfrm>
        </p:spPr>
      </p:pic>
      <p:pic>
        <p:nvPicPr>
          <p:cNvPr id="22" name="Obrázok 21" descr="2007vatistasAboelkassenRefractedPatternVortex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259" y="1412777"/>
            <a:ext cx="4739896" cy="4032448"/>
          </a:xfrm>
          <a:prstGeom prst="rect">
            <a:avLst/>
          </a:prstGeom>
        </p:spPr>
      </p:pic>
      <p:pic>
        <p:nvPicPr>
          <p:cNvPr id="24" name="Obrázok 23" descr="2007vatistasAboelkassenRefractedPatternVortex_alf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2277553"/>
            <a:ext cx="3240360" cy="215528"/>
          </a:xfrm>
          <a:prstGeom prst="rect">
            <a:avLst/>
          </a:prstGeom>
        </p:spPr>
      </p:pic>
      <p:pic>
        <p:nvPicPr>
          <p:cNvPr id="25" name="Obrázok 24" descr="2007vatistasAboelkassenRefractedPatternVortex_r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2492896"/>
            <a:ext cx="3177816" cy="243861"/>
          </a:xfrm>
          <a:prstGeom prst="rect">
            <a:avLst/>
          </a:prstGeom>
        </p:spPr>
      </p:pic>
      <p:pic>
        <p:nvPicPr>
          <p:cNvPr id="26" name="Obrázok 25" descr="2007vatistasAboelkassenRefractedPatternVortexD,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708920"/>
            <a:ext cx="3238781" cy="464860"/>
          </a:xfrm>
          <a:prstGeom prst="rect">
            <a:avLst/>
          </a:prstGeom>
        </p:spPr>
      </p:pic>
      <p:pic>
        <p:nvPicPr>
          <p:cNvPr id="30" name="Obrázok 29" descr="2007vatistasAboelkassenRefractedPatternVortex_n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212976"/>
            <a:ext cx="3024336" cy="42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554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Vznik </a:t>
            </a:r>
            <a:r>
              <a:rPr lang="sk-SK" dirty="0" err="1" smtClean="0"/>
              <a:t>Frisbee</a:t>
            </a:r>
            <a:r>
              <a:rPr lang="sk-SK" dirty="0" smtClean="0"/>
              <a:t> vírov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sk-SK" sz="1800" dirty="0" smtClean="0"/>
              <a:t>Pohybom predmetu kruhového tvaru spolovice namočeného do vody kolmo na vodnú hladinu udelíme časti objemu vody kinetickú energiu</a:t>
            </a:r>
          </a:p>
          <a:p>
            <a:r>
              <a:rPr lang="sk-SK" sz="1800" dirty="0" smtClean="0"/>
              <a:t>Zvyšný objem vody je v stacionárnom stave</a:t>
            </a:r>
          </a:p>
          <a:p>
            <a:r>
              <a:rPr lang="sk-SK" sz="1800" dirty="0" smtClean="0"/>
              <a:t>Na rozhraní oblastí s rôznou rýchlosťou dochádza k vytvoreniu vodných vírov po oboch stranách kruhového predmetu</a:t>
            </a:r>
          </a:p>
          <a:p>
            <a:r>
              <a:rPr lang="sk-SK" sz="1800" dirty="0"/>
              <a:t>Vodná hladina sa na začiatku </a:t>
            </a:r>
            <a:r>
              <a:rPr lang="sk-SK" sz="1800" dirty="0" smtClean="0"/>
              <a:t>deformuje </a:t>
            </a:r>
            <a:r>
              <a:rPr lang="sk-SK" sz="1800" dirty="0"/>
              <a:t>rotačným pohybom </a:t>
            </a:r>
            <a:r>
              <a:rPr lang="sk-SK" sz="1800" dirty="0" smtClean="0"/>
              <a:t>do tvaru rotačného </a:t>
            </a:r>
            <a:r>
              <a:rPr lang="sk-SK" sz="1800" dirty="0" err="1" smtClean="0"/>
              <a:t>paraboloidu</a:t>
            </a:r>
            <a:r>
              <a:rPr lang="sk-SK" sz="1800" dirty="0" smtClean="0"/>
              <a:t>, tento nestabilný tvar sa po niekoľkých sekundách mení na stabilnejší rotačný </a:t>
            </a:r>
            <a:r>
              <a:rPr lang="sk-SK" sz="1800" dirty="0" err="1" smtClean="0"/>
              <a:t>hyperboloid</a:t>
            </a:r>
            <a:r>
              <a:rPr lang="sk-SK" sz="1800" dirty="0"/>
              <a:t> </a:t>
            </a:r>
            <a:r>
              <a:rPr lang="sk-SK" sz="1800" dirty="0" smtClean="0"/>
              <a:t>so záporným </a:t>
            </a:r>
            <a:r>
              <a:rPr lang="sk-SK" sz="1800" dirty="0" err="1" smtClean="0"/>
              <a:t>gaussovým</a:t>
            </a:r>
            <a:r>
              <a:rPr lang="sk-SK" sz="1800" dirty="0" smtClean="0"/>
              <a:t> zakrivením</a:t>
            </a:r>
          </a:p>
          <a:p>
            <a:r>
              <a:rPr lang="sk-SK" sz="1800" dirty="0" smtClean="0"/>
              <a:t>Priemer rotačného objektu je závislý od veľkosti taniera, rádovo niekoľko centimetrov až desiatok centimetrov</a:t>
            </a:r>
          </a:p>
          <a:p>
            <a:r>
              <a:rPr lang="sk-SK" sz="1800" dirty="0" smtClean="0"/>
              <a:t>Hĺbka deformácie siaha niekoľko milimetrom pod voľnú hladinu vody</a:t>
            </a:r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pPr>
              <a:buNone/>
            </a:pP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755576" y="6211669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 smtClean="0"/>
          </a:p>
          <a:p>
            <a:endParaRPr lang="sk-SK" dirty="0"/>
          </a:p>
        </p:txBody>
      </p:sp>
      <p:grpSp>
        <p:nvGrpSpPr>
          <p:cNvPr id="6" name="Skupina 5"/>
          <p:cNvGrpSpPr/>
          <p:nvPr/>
        </p:nvGrpSpPr>
        <p:grpSpPr>
          <a:xfrm>
            <a:off x="2123729" y="4869160"/>
            <a:ext cx="4176464" cy="1584176"/>
            <a:chOff x="2051720" y="3501008"/>
            <a:chExt cx="4179107" cy="1584176"/>
          </a:xfrm>
        </p:grpSpPr>
        <p:cxnSp>
          <p:nvCxnSpPr>
            <p:cNvPr id="7" name="Rovná spojovacia šípka 6"/>
            <p:cNvCxnSpPr/>
            <p:nvPr/>
          </p:nvCxnSpPr>
          <p:spPr>
            <a:xfrm>
              <a:off x="4211960" y="3861048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Skupina 23"/>
            <p:cNvGrpSpPr/>
            <p:nvPr/>
          </p:nvGrpSpPr>
          <p:grpSpPr>
            <a:xfrm>
              <a:off x="2051720" y="3501008"/>
              <a:ext cx="4179107" cy="1584176"/>
              <a:chOff x="2267744" y="1484784"/>
              <a:chExt cx="4179107" cy="1584176"/>
            </a:xfrm>
          </p:grpSpPr>
          <p:grpSp>
            <p:nvGrpSpPr>
              <p:cNvPr id="9" name="Skupina 8"/>
              <p:cNvGrpSpPr/>
              <p:nvPr/>
            </p:nvGrpSpPr>
            <p:grpSpPr>
              <a:xfrm>
                <a:off x="3782139" y="1812545"/>
                <a:ext cx="1365925" cy="1256415"/>
                <a:chOff x="4067944" y="1916832"/>
                <a:chExt cx="1656184" cy="1656184"/>
              </a:xfrm>
              <a:scene3d>
                <a:camera prst="isometricOffAxis1Top"/>
                <a:lightRig rig="threePt" dir="t"/>
              </a:scene3d>
            </p:grpSpPr>
            <p:sp>
              <p:nvSpPr>
                <p:cNvPr id="28" name="Ovál 3"/>
                <p:cNvSpPr/>
                <p:nvPr/>
              </p:nvSpPr>
              <p:spPr>
                <a:xfrm>
                  <a:off x="4067944" y="1916832"/>
                  <a:ext cx="1656184" cy="165618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sp>
              <p:nvSpPr>
                <p:cNvPr id="29" name="Ovál 4"/>
                <p:cNvSpPr/>
                <p:nvPr/>
              </p:nvSpPr>
              <p:spPr>
                <a:xfrm>
                  <a:off x="4440585" y="2330878"/>
                  <a:ext cx="910901" cy="828092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cxnSp>
            <p:nvCxnSpPr>
              <p:cNvPr id="11" name="Rovná spojovacia šípka 10"/>
              <p:cNvCxnSpPr/>
              <p:nvPr/>
            </p:nvCxnSpPr>
            <p:spPr>
              <a:xfrm>
                <a:off x="5004048" y="1484784"/>
                <a:ext cx="0" cy="983282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Rovná spojovacia šípka 11"/>
              <p:cNvCxnSpPr/>
              <p:nvPr/>
            </p:nvCxnSpPr>
            <p:spPr>
              <a:xfrm>
                <a:off x="3871221" y="1484784"/>
                <a:ext cx="0" cy="983282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ovná spojovacia šípka 12"/>
              <p:cNvCxnSpPr/>
              <p:nvPr/>
            </p:nvCxnSpPr>
            <p:spPr>
              <a:xfrm>
                <a:off x="4283968" y="1484784"/>
                <a:ext cx="0" cy="983282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BlokTextu 13"/>
              <p:cNvSpPr txBox="1"/>
              <p:nvPr/>
            </p:nvSpPr>
            <p:spPr>
              <a:xfrm>
                <a:off x="2267744" y="1757918"/>
                <a:ext cx="1068985" cy="280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/>
                  <a:t>v</a:t>
                </a:r>
                <a:r>
                  <a:rPr lang="sk-SK" dirty="0" smtClean="0"/>
                  <a:t>=0</a:t>
                </a:r>
                <a:endParaRPr lang="sk-SK" dirty="0"/>
              </a:p>
            </p:txBody>
          </p:sp>
          <p:sp>
            <p:nvSpPr>
              <p:cNvPr id="15" name="BlokTextu 14"/>
              <p:cNvSpPr txBox="1"/>
              <p:nvPr/>
            </p:nvSpPr>
            <p:spPr>
              <a:xfrm>
                <a:off x="4405713" y="1812545"/>
                <a:ext cx="475104" cy="280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dirty="0" smtClean="0"/>
                  <a:t>v</a:t>
                </a:r>
                <a:endParaRPr lang="sk-SK" dirty="0"/>
              </a:p>
            </p:txBody>
          </p:sp>
          <p:grpSp>
            <p:nvGrpSpPr>
              <p:cNvPr id="16" name="Skupina 29"/>
              <p:cNvGrpSpPr/>
              <p:nvPr/>
            </p:nvGrpSpPr>
            <p:grpSpPr>
              <a:xfrm>
                <a:off x="2671292" y="1539411"/>
                <a:ext cx="1098679" cy="928655"/>
                <a:chOff x="2267744" y="3933056"/>
                <a:chExt cx="1332148" cy="1224136"/>
              </a:xfrm>
            </p:grpSpPr>
            <p:sp>
              <p:nvSpPr>
                <p:cNvPr id="23" name="Oblúk 22"/>
                <p:cNvSpPr/>
                <p:nvPr/>
              </p:nvSpPr>
              <p:spPr>
                <a:xfrm>
                  <a:off x="2519770" y="4221088"/>
                  <a:ext cx="873847" cy="792089"/>
                </a:xfrm>
                <a:prstGeom prst="arc">
                  <a:avLst>
                    <a:gd name="adj1" fmla="val 16200000"/>
                    <a:gd name="adj2" fmla="val 5922428"/>
                  </a:avLst>
                </a:prstGeom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grpSp>
              <p:nvGrpSpPr>
                <p:cNvPr id="24" name="Skupina 28"/>
                <p:cNvGrpSpPr/>
                <p:nvPr/>
              </p:nvGrpSpPr>
              <p:grpSpPr>
                <a:xfrm>
                  <a:off x="2267744" y="3933056"/>
                  <a:ext cx="1332148" cy="1224136"/>
                  <a:chOff x="2267744" y="3933056"/>
                  <a:chExt cx="1332148" cy="1224136"/>
                </a:xfrm>
              </p:grpSpPr>
              <p:sp>
                <p:nvSpPr>
                  <p:cNvPr id="25" name="Oblúk 24"/>
                  <p:cNvSpPr/>
                  <p:nvPr/>
                </p:nvSpPr>
                <p:spPr>
                  <a:xfrm>
                    <a:off x="2267744" y="3933056"/>
                    <a:ext cx="1332148" cy="1224136"/>
                  </a:xfrm>
                  <a:prstGeom prst="arc">
                    <a:avLst>
                      <a:gd name="adj1" fmla="val 16246241"/>
                      <a:gd name="adj2" fmla="val 5586317"/>
                    </a:avLst>
                  </a:prstGeom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26" name="Oblúk 25"/>
                  <p:cNvSpPr/>
                  <p:nvPr/>
                </p:nvSpPr>
                <p:spPr>
                  <a:xfrm rot="10800000">
                    <a:off x="2438014" y="4221088"/>
                    <a:ext cx="955603" cy="936104"/>
                  </a:xfrm>
                  <a:prstGeom prst="arc">
                    <a:avLst>
                      <a:gd name="adj1" fmla="val 16200000"/>
                      <a:gd name="adj2" fmla="val 5753119"/>
                    </a:avLst>
                  </a:prstGeom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27" name="Oblúk 26"/>
                  <p:cNvSpPr/>
                  <p:nvPr/>
                </p:nvSpPr>
                <p:spPr>
                  <a:xfrm rot="10800000">
                    <a:off x="2616083" y="4377707"/>
                    <a:ext cx="635470" cy="635470"/>
                  </a:xfrm>
                  <a:prstGeom prst="arc">
                    <a:avLst>
                      <a:gd name="adj1" fmla="val 16200000"/>
                      <a:gd name="adj2" fmla="val 5754115"/>
                    </a:avLst>
                  </a:prstGeom>
                  <a:ln>
                    <a:solidFill>
                      <a:schemeClr val="tx2">
                        <a:lumMod val="50000"/>
                      </a:schemeClr>
                    </a:solidFill>
                    <a:headEnd type="non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</p:grpSp>
          <p:grpSp>
            <p:nvGrpSpPr>
              <p:cNvPr id="17" name="Skupina 32"/>
              <p:cNvGrpSpPr/>
              <p:nvPr/>
            </p:nvGrpSpPr>
            <p:grpSpPr>
              <a:xfrm flipH="1">
                <a:off x="5330356" y="1543995"/>
                <a:ext cx="1116495" cy="928655"/>
                <a:chOff x="2267744" y="3933056"/>
                <a:chExt cx="1332148" cy="1224136"/>
              </a:xfrm>
            </p:grpSpPr>
            <p:sp>
              <p:nvSpPr>
                <p:cNvPr id="18" name="Oblúk 17"/>
                <p:cNvSpPr/>
                <p:nvPr/>
              </p:nvSpPr>
              <p:spPr>
                <a:xfrm>
                  <a:off x="2519770" y="4221088"/>
                  <a:ext cx="873847" cy="792089"/>
                </a:xfrm>
                <a:prstGeom prst="arc">
                  <a:avLst>
                    <a:gd name="adj1" fmla="val 16200000"/>
                    <a:gd name="adj2" fmla="val 5922428"/>
                  </a:avLst>
                </a:prstGeom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grpSp>
              <p:nvGrpSpPr>
                <p:cNvPr id="19" name="Skupina 34"/>
                <p:cNvGrpSpPr/>
                <p:nvPr/>
              </p:nvGrpSpPr>
              <p:grpSpPr>
                <a:xfrm>
                  <a:off x="2267744" y="3933056"/>
                  <a:ext cx="1332148" cy="1224136"/>
                  <a:chOff x="2267744" y="3933056"/>
                  <a:chExt cx="1332148" cy="1224136"/>
                </a:xfrm>
              </p:grpSpPr>
              <p:sp>
                <p:nvSpPr>
                  <p:cNvPr id="20" name="Oblúk 19"/>
                  <p:cNvSpPr/>
                  <p:nvPr/>
                </p:nvSpPr>
                <p:spPr>
                  <a:xfrm>
                    <a:off x="2267744" y="3933056"/>
                    <a:ext cx="1332148" cy="1224136"/>
                  </a:xfrm>
                  <a:prstGeom prst="arc">
                    <a:avLst>
                      <a:gd name="adj1" fmla="val 16246241"/>
                      <a:gd name="adj2" fmla="val 5586317"/>
                    </a:avLst>
                  </a:prstGeom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21" name="Oblúk 20"/>
                  <p:cNvSpPr/>
                  <p:nvPr/>
                </p:nvSpPr>
                <p:spPr>
                  <a:xfrm rot="10800000">
                    <a:off x="2438014" y="4221088"/>
                    <a:ext cx="955603" cy="936104"/>
                  </a:xfrm>
                  <a:prstGeom prst="arc">
                    <a:avLst>
                      <a:gd name="adj1" fmla="val 16200000"/>
                      <a:gd name="adj2" fmla="val 5753119"/>
                    </a:avLst>
                  </a:prstGeom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  <p:sp>
                <p:nvSpPr>
                  <p:cNvPr id="22" name="Oblúk 21"/>
                  <p:cNvSpPr/>
                  <p:nvPr/>
                </p:nvSpPr>
                <p:spPr>
                  <a:xfrm rot="10800000">
                    <a:off x="2616083" y="4377707"/>
                    <a:ext cx="635470" cy="635470"/>
                  </a:xfrm>
                  <a:prstGeom prst="arc">
                    <a:avLst>
                      <a:gd name="adj1" fmla="val 16200000"/>
                      <a:gd name="adj2" fmla="val 5754115"/>
                    </a:avLst>
                  </a:prstGeom>
                  <a:ln>
                    <a:solidFill>
                      <a:schemeClr val="tx2">
                        <a:lumMod val="50000"/>
                      </a:schemeClr>
                    </a:solidFill>
                    <a:headEnd type="none" w="lg" len="lg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k-SK"/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 smtClean="0"/>
              <a:t>Vysvetlenie javu 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sk-SK" sz="1800" dirty="0" smtClean="0"/>
              <a:t>Vodný </a:t>
            </a:r>
            <a:r>
              <a:rPr lang="sk-SK" sz="1800" dirty="0"/>
              <a:t>vír predstavuje plošnú deformáciu </a:t>
            </a:r>
            <a:r>
              <a:rPr lang="sk-SK" sz="1800" dirty="0" smtClean="0"/>
              <a:t>vodorovnej vodnej hladiny (s nulovou </a:t>
            </a:r>
            <a:r>
              <a:rPr lang="sk-SK" sz="1800" dirty="0" err="1" smtClean="0"/>
              <a:t>gaussovou</a:t>
            </a:r>
            <a:r>
              <a:rPr lang="sk-SK" sz="1800" dirty="0" smtClean="0"/>
              <a:t> krivosťou) na kužeľový tvar so singularitou v jeho vrchole, charakterizovaný zápornou </a:t>
            </a:r>
            <a:r>
              <a:rPr lang="sk-SK" sz="1800" dirty="0" err="1" smtClean="0"/>
              <a:t>Gaussovou</a:t>
            </a:r>
            <a:r>
              <a:rPr lang="sk-SK" sz="1800" dirty="0" smtClean="0"/>
              <a:t> krivosťou </a:t>
            </a:r>
          </a:p>
          <a:p>
            <a:r>
              <a:rPr lang="sk-SK" sz="1800" dirty="0"/>
              <a:t>V</a:t>
            </a:r>
            <a:r>
              <a:rPr lang="sk-SK" sz="1800" dirty="0" smtClean="0"/>
              <a:t>odný vír je v začiatočnej fáze vzniku nestabilný</a:t>
            </a:r>
            <a:endParaRPr lang="sk-SK" sz="1800" dirty="0"/>
          </a:p>
          <a:p>
            <a:r>
              <a:rPr lang="sk-SK" sz="1800" dirty="0" smtClean="0"/>
              <a:t>Stabilita </a:t>
            </a:r>
            <a:r>
              <a:rPr lang="sk-SK" sz="1800" dirty="0"/>
              <a:t>páru </a:t>
            </a:r>
            <a:r>
              <a:rPr lang="sk-SK" sz="1800" dirty="0" smtClean="0"/>
              <a:t>je v druhej fáze  vzniku zabezpečená vzájomným prepojením </a:t>
            </a:r>
            <a:r>
              <a:rPr lang="sk-SK" sz="1800" dirty="0"/>
              <a:t>vrcholov </a:t>
            </a:r>
            <a:r>
              <a:rPr lang="sk-SK" sz="1800" dirty="0" smtClean="0"/>
              <a:t>rotujúcich </a:t>
            </a:r>
            <a:r>
              <a:rPr lang="sk-SK" sz="1800" dirty="0" err="1" smtClean="0"/>
              <a:t>hyperboloidov</a:t>
            </a:r>
            <a:r>
              <a:rPr lang="sk-SK" sz="1800" dirty="0" smtClean="0"/>
              <a:t>, tzv. spojnicou (elastickou strunou), okolo ktorej postupujú torzné priečne vlny</a:t>
            </a:r>
          </a:p>
          <a:p>
            <a:r>
              <a:rPr lang="sk-SK" sz="1800" dirty="0" smtClean="0"/>
              <a:t>Správanie viskóznej kvapaliny opisujú </a:t>
            </a:r>
            <a:r>
              <a:rPr lang="sk-SK" sz="1800" dirty="0" err="1" smtClean="0"/>
              <a:t>Navier-Stokesova</a:t>
            </a:r>
            <a:r>
              <a:rPr lang="sk-SK" sz="1800" dirty="0" smtClean="0"/>
              <a:t>  a </a:t>
            </a:r>
            <a:r>
              <a:rPr lang="sk-SK" sz="1800" dirty="0" err="1" smtClean="0"/>
              <a:t>sine-Gordonova</a:t>
            </a:r>
            <a:r>
              <a:rPr lang="sk-SK" sz="1800" dirty="0" smtClean="0"/>
              <a:t> rovnica</a:t>
            </a:r>
          </a:p>
          <a:p>
            <a:r>
              <a:rPr lang="sk-SK" sz="1800" dirty="0" smtClean="0"/>
              <a:t>Riešenia oboch rovníc opisujú vznik </a:t>
            </a:r>
            <a:r>
              <a:rPr lang="sk-SK" sz="1800" dirty="0" err="1" smtClean="0"/>
              <a:t>topologických</a:t>
            </a:r>
            <a:r>
              <a:rPr lang="sk-SK" sz="1800" dirty="0" smtClean="0"/>
              <a:t> deformácií, čo sú vlastne naše vodné víry, resp. </a:t>
            </a:r>
            <a:r>
              <a:rPr lang="sk-SK" sz="1800" dirty="0" err="1" smtClean="0"/>
              <a:t>solitóny</a:t>
            </a:r>
            <a:r>
              <a:rPr lang="sk-SK" sz="1800" dirty="0" smtClean="0"/>
              <a:t>  </a:t>
            </a:r>
          </a:p>
          <a:p>
            <a:pPr marL="0" indent="0">
              <a:buNone/>
            </a:pPr>
            <a:endParaRPr lang="sk-SK" sz="18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7" name="Obrázok 6" descr="FalacoTopologicalDef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4262464"/>
            <a:ext cx="2376264" cy="2039331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683568" y="6381328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Ref</a:t>
            </a:r>
            <a:r>
              <a:rPr lang="sk-SK" sz="1400" dirty="0" smtClean="0"/>
              <a:t>. </a:t>
            </a:r>
            <a:r>
              <a:rPr lang="sk-SK" sz="1400" dirty="0" err="1" smtClean="0"/>
              <a:t>Chen</a:t>
            </a:r>
            <a:r>
              <a:rPr lang="sk-SK" sz="1400" dirty="0" smtClean="0"/>
              <a:t>, L. V. (2006). </a:t>
            </a:r>
            <a:r>
              <a:rPr lang="sk-SK" sz="1400" i="1" dirty="0" smtClean="0"/>
              <a:t>New </a:t>
            </a:r>
            <a:r>
              <a:rPr lang="sk-SK" sz="1400" i="1" dirty="0" err="1" smtClean="0"/>
              <a:t>Developments</a:t>
            </a:r>
            <a:r>
              <a:rPr lang="sk-SK" sz="1400" i="1" dirty="0" smtClean="0"/>
              <a:t> in </a:t>
            </a:r>
            <a:r>
              <a:rPr lang="sk-SK" sz="1400" i="1" dirty="0" err="1" smtClean="0"/>
              <a:t>Soliton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Research</a:t>
            </a:r>
            <a:r>
              <a:rPr lang="sk-SK" sz="1400" dirty="0" smtClean="0"/>
              <a:t>. </a:t>
            </a:r>
            <a:r>
              <a:rPr lang="sk-SK" sz="1400" dirty="0" err="1" smtClean="0"/>
              <a:t>Nova</a:t>
            </a:r>
            <a:r>
              <a:rPr lang="sk-SK" sz="1400" dirty="0" smtClean="0"/>
              <a:t> </a:t>
            </a:r>
            <a:r>
              <a:rPr lang="sk-SK" sz="1400" dirty="0" err="1" smtClean="0"/>
              <a:t>Publishers</a:t>
            </a:r>
            <a:r>
              <a:rPr lang="sk-SK" sz="1400" dirty="0" smtClean="0"/>
              <a:t>.</a:t>
            </a:r>
            <a:endParaRPr lang="sk-SK" sz="1400" dirty="0" smtClean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4300495"/>
            <a:ext cx="2865875" cy="186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7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Navierova</a:t>
            </a:r>
            <a:r>
              <a:rPr lang="sk-SK" dirty="0" smtClean="0"/>
              <a:t> - </a:t>
            </a:r>
            <a:r>
              <a:rPr lang="sk-SK" dirty="0" err="1" smtClean="0"/>
              <a:t>Stokesova</a:t>
            </a:r>
            <a:r>
              <a:rPr lang="sk-SK" dirty="0" smtClean="0"/>
              <a:t> rovnica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557342"/>
            <a:ext cx="4752528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Zalomená spojnica 5"/>
          <p:cNvCxnSpPr>
            <a:stCxn id="1026" idx="1"/>
          </p:cNvCxnSpPr>
          <p:nvPr/>
        </p:nvCxnSpPr>
        <p:spPr>
          <a:xfrm rot="10800000" flipV="1">
            <a:off x="1403648" y="2043396"/>
            <a:ext cx="792088" cy="66552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/>
          <p:cNvSpPr txBox="1"/>
          <p:nvPr/>
        </p:nvSpPr>
        <p:spPr>
          <a:xfrm>
            <a:off x="611560" y="29249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Zmena rýchlosti</a:t>
            </a:r>
            <a:endParaRPr lang="sk-SK" dirty="0"/>
          </a:p>
        </p:txBody>
      </p:sp>
      <p:cxnSp>
        <p:nvCxnSpPr>
          <p:cNvPr id="11" name="Rovná spojnica 10"/>
          <p:cNvCxnSpPr/>
          <p:nvPr/>
        </p:nvCxnSpPr>
        <p:spPr>
          <a:xfrm>
            <a:off x="3635896" y="2276872"/>
            <a:ext cx="0" cy="864096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kTextu 11"/>
          <p:cNvSpPr txBox="1"/>
          <p:nvPr/>
        </p:nvSpPr>
        <p:spPr>
          <a:xfrm>
            <a:off x="2339752" y="3284984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Divergencia rýchlosti – ak sa prúdová trubica zužuje, rýchlosť prúdenia narastá</a:t>
            </a:r>
            <a:endParaRPr lang="sk-SK" dirty="0"/>
          </a:p>
        </p:txBody>
      </p:sp>
      <p:cxnSp>
        <p:nvCxnSpPr>
          <p:cNvPr id="15" name="Zalomená spojnica 14"/>
          <p:cNvCxnSpPr/>
          <p:nvPr/>
        </p:nvCxnSpPr>
        <p:spPr>
          <a:xfrm>
            <a:off x="6516216" y="2060848"/>
            <a:ext cx="1152128" cy="43204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okTextu 15"/>
          <p:cNvSpPr txBox="1"/>
          <p:nvPr/>
        </p:nvSpPr>
        <p:spPr>
          <a:xfrm>
            <a:off x="6372200" y="2636912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Viskózna sila – popisuje existenciu šmykového napätia v prúdiacej kvapaline</a:t>
            </a:r>
            <a:endParaRPr lang="sk-SK" dirty="0"/>
          </a:p>
        </p:txBody>
      </p:sp>
      <p:cxnSp>
        <p:nvCxnSpPr>
          <p:cNvPr id="23" name="Zalomená spojnica 22"/>
          <p:cNvCxnSpPr/>
          <p:nvPr/>
        </p:nvCxnSpPr>
        <p:spPr>
          <a:xfrm rot="16200000" flipH="1">
            <a:off x="4680012" y="3320988"/>
            <a:ext cx="2592288" cy="504056"/>
          </a:xfrm>
          <a:prstGeom prst="bentConnector3">
            <a:avLst>
              <a:gd name="adj1" fmla="val 7200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lokTextu 24"/>
          <p:cNvSpPr txBox="1"/>
          <p:nvPr/>
        </p:nvSpPr>
        <p:spPr>
          <a:xfrm>
            <a:off x="5292080" y="5085185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Opisuje vplyv veľkosti viskozity na správanie sa častíc </a:t>
            </a:r>
          </a:p>
          <a:p>
            <a:endParaRPr lang="sk-SK" dirty="0"/>
          </a:p>
        </p:txBody>
      </p:sp>
      <p:cxnSp>
        <p:nvCxnSpPr>
          <p:cNvPr id="29" name="Zalomená spojnica 28"/>
          <p:cNvCxnSpPr/>
          <p:nvPr/>
        </p:nvCxnSpPr>
        <p:spPr>
          <a:xfrm rot="5400000">
            <a:off x="2835083" y="3149693"/>
            <a:ext cx="3113794" cy="1368152"/>
          </a:xfrm>
          <a:prstGeom prst="bentConnector3">
            <a:avLst>
              <a:gd name="adj1" fmla="val 9012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BlokTextu 33"/>
          <p:cNvSpPr txBox="1"/>
          <p:nvPr/>
        </p:nvSpPr>
        <p:spPr>
          <a:xfrm>
            <a:off x="1979712" y="5517232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Tlaková sila – opisuje tendenciu častíc opustiť oblasť s vysokým tlakom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06988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</TotalTime>
  <Words>727</Words>
  <Application>Microsoft Office PowerPoint</Application>
  <PresentationFormat>Prezentácia na obrazovke (4:3)</PresentationFormat>
  <Paragraphs>89</Paragraphs>
  <Slides>16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7" baseType="lpstr">
      <vt:lpstr>Motív Office</vt:lpstr>
      <vt:lpstr>16. Frisbee Vortices - Frisbee víry</vt:lpstr>
      <vt:lpstr>Zadanie úlohy:</vt:lpstr>
      <vt:lpstr>Pozorovanie javu</vt:lpstr>
      <vt:lpstr>Frisbee víry</vt:lpstr>
      <vt:lpstr>Čierne kruhy na dne bazéna</vt:lpstr>
      <vt:lpstr>Snellov zákon pre Rankinov vír</vt:lpstr>
      <vt:lpstr>Vznik Frisbee vírov </vt:lpstr>
      <vt:lpstr>Vysvetlenie javu </vt:lpstr>
      <vt:lpstr>Navierova - Stokesova rovnica</vt:lpstr>
      <vt:lpstr>Minkowského Falaco Soliton</vt:lpstr>
      <vt:lpstr>Soliton ako riešenie sin – Gordonovej rovnice</vt:lpstr>
      <vt:lpstr>4.Soliton IYPT2013</vt:lpstr>
      <vt:lpstr>Parametre  ovplyvňujúce pohyb a stabilitu vírov.  </vt:lpstr>
      <vt:lpstr>Falaco Solition v iných častiach fyziky</vt:lpstr>
      <vt:lpstr>Ďakujem za pozornosť!</vt:lpstr>
      <vt:lpstr>Snímka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16. Falaco Soliton</dc:title>
  <dc:creator>Guest</dc:creator>
  <cp:lastModifiedBy>Guest</cp:lastModifiedBy>
  <cp:revision>106</cp:revision>
  <dcterms:created xsi:type="dcterms:W3CDTF">2015-09-15T00:22:48Z</dcterms:created>
  <dcterms:modified xsi:type="dcterms:W3CDTF">2015-09-29T03:11:34Z</dcterms:modified>
</cp:coreProperties>
</file>